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Raleway" panose="020F0502020204030204" pitchFamily="2" charset="0"/>
      <p:regular r:id="rId15"/>
      <p:bold r:id="rId16"/>
      <p:italic r:id="rId17"/>
      <p:boldItalic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hJB1QbziWKwOg7iyDSJFGlvWqi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4C5B8F-110F-4AC6-AFDA-14ED2343FD74}">
  <a:tblStyle styleId="{404C5B8F-110F-4AC6-AFDA-14ED2343FD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a3e8dd62c3_7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if two restaurants are the same in terms of review count, price range, reservations, outdoor seating, kid-friendliness, credit card policy, and takeout availability, the one with delivery is predicted to score 0.39 fewer stars.</a:t>
            </a:r>
            <a:endParaRPr sz="2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3a3e8dd62c3_7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ad544ca56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3ad544ca56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a3e8dd62c3_1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3a3e8dd62c3_1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ad544ca56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g3ad544ca56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a3e8dd62c3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3a3e8dd62c3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a3e8dd62c3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3a3e8dd62c3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a3e8dd62c3_1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3a3e8dd62c3_1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9e5a841013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39e5a841013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a3e8dd62c3_1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3a3e8dd62c3_1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a3e8dd62c3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3a3e8dd62c3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E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9296400" y="1704975"/>
            <a:ext cx="8324850" cy="6216078"/>
            <a:chOff x="0" y="190500"/>
            <a:chExt cx="11099800" cy="8288104"/>
          </a:xfrm>
        </p:grpSpPr>
        <p:sp>
          <p:nvSpPr>
            <p:cNvPr id="85" name="Google Shape;85;p1"/>
            <p:cNvSpPr txBox="1"/>
            <p:nvPr/>
          </p:nvSpPr>
          <p:spPr>
            <a:xfrm>
              <a:off x="0" y="190500"/>
              <a:ext cx="11099800" cy="56616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800" b="0" i="0" u="none" strike="noStrike" cap="non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Delivery and Ratings Study</a:t>
              </a:r>
              <a:endParaRPr/>
            </a:p>
          </p:txBody>
        </p:sp>
        <p:sp>
          <p:nvSpPr>
            <p:cNvPr id="86" name="Google Shape;86;p1"/>
            <p:cNvSpPr txBox="1"/>
            <p:nvPr/>
          </p:nvSpPr>
          <p:spPr>
            <a:xfrm>
              <a:off x="51" y="7616829"/>
              <a:ext cx="11099700" cy="861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87" name="Google Shape;87;p1"/>
          <p:cNvSpPr/>
          <p:nvPr/>
        </p:nvSpPr>
        <p:spPr>
          <a:xfrm rot="5187">
            <a:off x="-742685" y="6488"/>
            <a:ext cx="8609508" cy="10339189"/>
          </a:xfrm>
          <a:custGeom>
            <a:avLst/>
            <a:gdLst/>
            <a:ahLst/>
            <a:cxnLst/>
            <a:rect l="l" t="t" r="r" b="b"/>
            <a:pathLst>
              <a:path w="1039167" h="1292801" extrusionOk="0">
                <a:moveTo>
                  <a:pt x="0" y="1810"/>
                </a:moveTo>
                <a:lnTo>
                  <a:pt x="1036914" y="0"/>
                </a:lnTo>
                <a:lnTo>
                  <a:pt x="1039167" y="1290992"/>
                </a:lnTo>
                <a:lnTo>
                  <a:pt x="2253" y="1292802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68702" t="7" r="-19994" b="-1065"/>
            </a:stretch>
          </a:blipFill>
          <a:ln w="19050" cap="sq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sp>
      <p:grpSp>
        <p:nvGrpSpPr>
          <p:cNvPr id="88" name="Google Shape;88;p1"/>
          <p:cNvGrpSpPr/>
          <p:nvPr/>
        </p:nvGrpSpPr>
        <p:grpSpPr>
          <a:xfrm>
            <a:off x="9296400" y="666750"/>
            <a:ext cx="5489342" cy="445682"/>
            <a:chOff x="0" y="0"/>
            <a:chExt cx="7319123" cy="594243"/>
          </a:xfrm>
        </p:grpSpPr>
        <p:sp>
          <p:nvSpPr>
            <p:cNvPr id="89" name="Google Shape;89;p1"/>
            <p:cNvSpPr txBox="1"/>
            <p:nvPr/>
          </p:nvSpPr>
          <p:spPr>
            <a:xfrm>
              <a:off x="956381" y="104226"/>
              <a:ext cx="6362742" cy="490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Restaurant Ratings</a:t>
              </a: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0" y="0"/>
              <a:ext cx="594243" cy="594243"/>
            </a:xfrm>
            <a:custGeom>
              <a:avLst/>
              <a:gdLst/>
              <a:ahLst/>
              <a:cxnLst/>
              <a:rect l="l" t="t" r="r" b="b"/>
              <a:pathLst>
                <a:path w="594243" h="594243" extrusionOk="0">
                  <a:moveTo>
                    <a:pt x="0" y="0"/>
                  </a:moveTo>
                  <a:lnTo>
                    <a:pt x="594243" y="0"/>
                  </a:lnTo>
                  <a:lnTo>
                    <a:pt x="594243" y="594243"/>
                  </a:lnTo>
                  <a:lnTo>
                    <a:pt x="0" y="594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E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g3a3e8dd62c3_7_7"/>
          <p:cNvCxnSpPr/>
          <p:nvPr/>
        </p:nvCxnSpPr>
        <p:spPr>
          <a:xfrm>
            <a:off x="1431704" y="9610725"/>
            <a:ext cx="15624600" cy="0"/>
          </a:xfrm>
          <a:prstGeom prst="straightConnector1">
            <a:avLst/>
          </a:prstGeom>
          <a:noFill/>
          <a:ln w="19050" cap="flat" cmpd="sng">
            <a:solidFill>
              <a:srgbClr val="716F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0" name="Google Shape;190;g3a3e8dd62c3_7_7"/>
          <p:cNvSpPr/>
          <p:nvPr/>
        </p:nvSpPr>
        <p:spPr>
          <a:xfrm>
            <a:off x="671512" y="9387884"/>
            <a:ext cx="445682" cy="445682"/>
          </a:xfrm>
          <a:custGeom>
            <a:avLst/>
            <a:gdLst/>
            <a:ahLst/>
            <a:cxnLst/>
            <a:rect l="l" t="t" r="r" b="b"/>
            <a:pathLst>
              <a:path w="445682" h="445682" extrusionOk="0">
                <a:moveTo>
                  <a:pt x="0" y="0"/>
                </a:moveTo>
                <a:lnTo>
                  <a:pt x="445683" y="0"/>
                </a:lnTo>
                <a:lnTo>
                  <a:pt x="445683" y="445682"/>
                </a:lnTo>
                <a:lnTo>
                  <a:pt x="0" y="4456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1" name="Google Shape;191;g3a3e8dd62c3_7_7"/>
          <p:cNvSpPr txBox="1"/>
          <p:nvPr/>
        </p:nvSpPr>
        <p:spPr>
          <a:xfrm>
            <a:off x="666750" y="723900"/>
            <a:ext cx="132084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latin typeface="Raleway"/>
                <a:ea typeface="Raleway"/>
                <a:cs typeface="Raleway"/>
                <a:sym typeface="Raleway"/>
              </a:rPr>
              <a:t>Multivariable Regression</a:t>
            </a:r>
            <a:endParaRPr sz="7800"/>
          </a:p>
        </p:txBody>
      </p:sp>
      <p:pic>
        <p:nvPicPr>
          <p:cNvPr id="192" name="Google Shape;192;g3a3e8dd62c3_7_7" title="Screenshot 2025-12-02 at 8.11.4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375" y="2568725"/>
            <a:ext cx="10369102" cy="672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3a3e8dd62c3_7_7"/>
          <p:cNvSpPr txBox="1"/>
          <p:nvPr/>
        </p:nvSpPr>
        <p:spPr>
          <a:xfrm>
            <a:off x="11006700" y="2568725"/>
            <a:ext cx="5229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R-squared = 0.131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94" name="Google Shape;194;g3a3e8dd62c3_7_7"/>
          <p:cNvSpPr/>
          <p:nvPr/>
        </p:nvSpPr>
        <p:spPr>
          <a:xfrm>
            <a:off x="3669025" y="6002250"/>
            <a:ext cx="1131600" cy="297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3a3e8dd62c3_7_7"/>
          <p:cNvSpPr txBox="1"/>
          <p:nvPr/>
        </p:nvSpPr>
        <p:spPr>
          <a:xfrm>
            <a:off x="11006700" y="3369525"/>
            <a:ext cx="5624700" cy="36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On average, restaurants that </a:t>
            </a:r>
            <a:r>
              <a:rPr lang="en-US"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offer delivery</a:t>
            </a:r>
            <a:r>
              <a:rPr lang="en-US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have Yelp ratings that are about </a:t>
            </a:r>
            <a:r>
              <a:rPr lang="en-US"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0.4 stars lower</a:t>
            </a:r>
            <a:r>
              <a:rPr lang="en-US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than the similar restaurants that do not offer delivery.</a:t>
            </a:r>
            <a:endParaRPr sz="3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6" name="Google Shape;196;g3a3e8dd62c3_7_7"/>
          <p:cNvSpPr/>
          <p:nvPr/>
        </p:nvSpPr>
        <p:spPr>
          <a:xfrm>
            <a:off x="7345000" y="5768850"/>
            <a:ext cx="760500" cy="2101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3a3e8dd62c3_7_7"/>
          <p:cNvSpPr txBox="1"/>
          <p:nvPr/>
        </p:nvSpPr>
        <p:spPr>
          <a:xfrm>
            <a:off x="11006700" y="6659700"/>
            <a:ext cx="61026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The result is </a:t>
            </a:r>
            <a:r>
              <a:rPr lang="en-US" sz="3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against</a:t>
            </a:r>
            <a:r>
              <a:rPr lang="en-US"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the hypothesis that offering delivery is associated with higher ratings</a:t>
            </a:r>
            <a:endParaRPr sz="3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8" name="Google Shape;198;g3a3e8dd62c3_7_7"/>
          <p:cNvSpPr/>
          <p:nvPr/>
        </p:nvSpPr>
        <p:spPr>
          <a:xfrm>
            <a:off x="8455850" y="6002250"/>
            <a:ext cx="2200500" cy="297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E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Google Shape;203;g3ad544ca56c_0_25"/>
          <p:cNvCxnSpPr/>
          <p:nvPr/>
        </p:nvCxnSpPr>
        <p:spPr>
          <a:xfrm>
            <a:off x="1431704" y="9610725"/>
            <a:ext cx="15624600" cy="0"/>
          </a:xfrm>
          <a:prstGeom prst="straightConnector1">
            <a:avLst/>
          </a:prstGeom>
          <a:noFill/>
          <a:ln w="19050" cap="flat" cmpd="sng">
            <a:solidFill>
              <a:srgbClr val="716F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4" name="Google Shape;204;g3ad544ca56c_0_25"/>
          <p:cNvSpPr/>
          <p:nvPr/>
        </p:nvSpPr>
        <p:spPr>
          <a:xfrm>
            <a:off x="671512" y="9387884"/>
            <a:ext cx="445682" cy="445682"/>
          </a:xfrm>
          <a:custGeom>
            <a:avLst/>
            <a:gdLst/>
            <a:ahLst/>
            <a:cxnLst/>
            <a:rect l="l" t="t" r="r" b="b"/>
            <a:pathLst>
              <a:path w="445682" h="445682" extrusionOk="0">
                <a:moveTo>
                  <a:pt x="0" y="0"/>
                </a:moveTo>
                <a:lnTo>
                  <a:pt x="445683" y="0"/>
                </a:lnTo>
                <a:lnTo>
                  <a:pt x="445683" y="445682"/>
                </a:lnTo>
                <a:lnTo>
                  <a:pt x="0" y="4456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5" name="Google Shape;205;g3ad544ca56c_0_25"/>
          <p:cNvSpPr txBox="1"/>
          <p:nvPr/>
        </p:nvSpPr>
        <p:spPr>
          <a:xfrm>
            <a:off x="666750" y="723900"/>
            <a:ext cx="15483000" cy="2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latin typeface="Raleway"/>
                <a:ea typeface="Raleway"/>
                <a:cs typeface="Raleway"/>
                <a:sym typeface="Raleway"/>
              </a:rPr>
              <a:t>Prediction Case - </a:t>
            </a:r>
            <a:r>
              <a:rPr lang="en-US" sz="7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Soco's Gyros</a:t>
            </a:r>
            <a:endParaRPr sz="7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latin typeface="Raleway"/>
                <a:ea typeface="Raleway"/>
                <a:cs typeface="Raleway"/>
                <a:sym typeface="Raleway"/>
              </a:rPr>
              <a:t> </a:t>
            </a:r>
            <a:endParaRPr sz="7800"/>
          </a:p>
        </p:txBody>
      </p:sp>
      <p:pic>
        <p:nvPicPr>
          <p:cNvPr id="206" name="Google Shape;206;g3ad544ca56c_0_25" title="Screenshot 2025-12-03 at 8.58.1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45075" y="2070500"/>
            <a:ext cx="8063752" cy="545967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3ad544ca56c_0_25"/>
          <p:cNvSpPr txBox="1"/>
          <p:nvPr/>
        </p:nvSpPr>
        <p:spPr>
          <a:xfrm>
            <a:off x="514200" y="2070500"/>
            <a:ext cx="74580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Soco’s Gyros                 Model Inputs</a:t>
            </a:r>
            <a:endParaRPr sz="3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8" name="Google Shape;208;g3ad544ca56c_0_25" title="Screenshot 2025-12-03 at 9.02.32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400" y="8058963"/>
            <a:ext cx="17983200" cy="800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9" name="Google Shape;209;g3ad544ca56c_0_25"/>
          <p:cNvGraphicFramePr/>
          <p:nvPr/>
        </p:nvGraphicFramePr>
        <p:xfrm>
          <a:off x="399875" y="2854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{404C5B8F-110F-4AC6-AFDA-14ED2343FD74}</a:tableStyleId>
              </a:tblPr>
              <a:tblGrid>
                <a:gridCol w="4303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7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Offer delivery</a:t>
                      </a:r>
                      <a:endParaRPr sz="26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 sz="26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has 126 reviews</a:t>
                      </a:r>
                      <a:endParaRPr sz="26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126</a:t>
                      </a:r>
                      <a:endParaRPr sz="26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7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most affordable </a:t>
                      </a:r>
                      <a:endParaRPr sz="26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 sz="26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 outdoor seatings</a:t>
                      </a:r>
                      <a:endParaRPr sz="26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</a:t>
                      </a:r>
                      <a:endParaRPr sz="26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7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 reservation</a:t>
                      </a:r>
                      <a:endParaRPr sz="26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</a:t>
                      </a:r>
                      <a:endParaRPr sz="26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7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good for kids </a:t>
                      </a:r>
                      <a:endParaRPr sz="26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 sz="26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7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accept credit cards </a:t>
                      </a:r>
                      <a:endParaRPr sz="26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 sz="26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7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offer takeouts </a:t>
                      </a:r>
                      <a:endParaRPr sz="26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 sz="26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10" name="Google Shape;210;g3ad544ca56c_0_25"/>
          <p:cNvSpPr txBox="1"/>
          <p:nvPr/>
        </p:nvSpPr>
        <p:spPr>
          <a:xfrm>
            <a:off x="5594600" y="8859063"/>
            <a:ext cx="81885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95% Prediction Interval: [2.7, 4.8]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E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g3a3e8dd62c3_12_1" title="Untitled design-2.png"/>
          <p:cNvPicPr preferRelativeResize="0"/>
          <p:nvPr/>
        </p:nvPicPr>
        <p:blipFill rotWithShape="1">
          <a:blip r:embed="rId3">
            <a:alphaModFix/>
          </a:blip>
          <a:srcRect b="5249"/>
          <a:stretch/>
        </p:blipFill>
        <p:spPr>
          <a:xfrm>
            <a:off x="12348325" y="162325"/>
            <a:ext cx="5939676" cy="99623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g3a3e8dd62c3_12_1"/>
          <p:cNvCxnSpPr/>
          <p:nvPr/>
        </p:nvCxnSpPr>
        <p:spPr>
          <a:xfrm>
            <a:off x="1431704" y="9610725"/>
            <a:ext cx="15624600" cy="0"/>
          </a:xfrm>
          <a:prstGeom prst="straightConnector1">
            <a:avLst/>
          </a:prstGeom>
          <a:noFill/>
          <a:ln w="19050" cap="flat" cmpd="sng">
            <a:solidFill>
              <a:srgbClr val="716F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Google Shape;217;g3a3e8dd62c3_12_1"/>
          <p:cNvSpPr/>
          <p:nvPr/>
        </p:nvSpPr>
        <p:spPr>
          <a:xfrm>
            <a:off x="671512" y="9387884"/>
            <a:ext cx="445682" cy="445682"/>
          </a:xfrm>
          <a:custGeom>
            <a:avLst/>
            <a:gdLst/>
            <a:ahLst/>
            <a:cxnLst/>
            <a:rect l="l" t="t" r="r" b="b"/>
            <a:pathLst>
              <a:path w="445682" h="445682" extrusionOk="0">
                <a:moveTo>
                  <a:pt x="0" y="0"/>
                </a:moveTo>
                <a:lnTo>
                  <a:pt x="445683" y="0"/>
                </a:lnTo>
                <a:lnTo>
                  <a:pt x="445683" y="445682"/>
                </a:lnTo>
                <a:lnTo>
                  <a:pt x="0" y="4456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8" name="Google Shape;218;g3a3e8dd62c3_12_1"/>
          <p:cNvSpPr txBox="1"/>
          <p:nvPr/>
        </p:nvSpPr>
        <p:spPr>
          <a:xfrm>
            <a:off x="498600" y="363825"/>
            <a:ext cx="160527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latin typeface="Raleway"/>
                <a:ea typeface="Raleway"/>
                <a:cs typeface="Raleway"/>
                <a:sym typeface="Raleway"/>
              </a:rPr>
              <a:t>Summary &amp; Key Takeaways</a:t>
            </a:r>
            <a:endParaRPr sz="8800"/>
          </a:p>
        </p:txBody>
      </p:sp>
      <p:sp>
        <p:nvSpPr>
          <p:cNvPr id="219" name="Google Shape;219;g3a3e8dd62c3_12_1"/>
          <p:cNvSpPr txBox="1"/>
          <p:nvPr/>
        </p:nvSpPr>
        <p:spPr>
          <a:xfrm>
            <a:off x="498600" y="1766650"/>
            <a:ext cx="12347700" cy="75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u="sng">
                <a:solidFill>
                  <a:schemeClr val="dk1"/>
                </a:solidFill>
              </a:rPr>
              <a:t>Key Findings</a:t>
            </a:r>
            <a:endParaRPr sz="3000" b="1" u="sng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Delivery restaurants have lower ratings (–0.4 stars)</a:t>
            </a:r>
            <a:endParaRPr sz="280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Delivery leads to more low and inconsistent reviews</a:t>
            </a:r>
            <a:endParaRPr sz="280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Data and regression both show a clear negative effect</a:t>
            </a:r>
            <a:endParaRPr sz="280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Other factors matter, but don’t remove the delivery impact</a:t>
            </a:r>
            <a:endParaRPr sz="280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No evidence that delivery improves ratings</a:t>
            </a: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u="sng">
                <a:solidFill>
                  <a:schemeClr val="dk1"/>
                </a:solidFill>
              </a:rPr>
              <a:t>Implications</a:t>
            </a:r>
            <a:endParaRPr sz="3000" b="1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</a:rPr>
              <a:t>For Restaurants</a:t>
            </a:r>
            <a:endParaRPr sz="2800" b="1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Delivery boosts reach but may lower ratings</a:t>
            </a:r>
            <a:endParaRPr sz="280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Packaging and consistency are important</a:t>
            </a: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</a:rPr>
              <a:t>For Consumers</a:t>
            </a:r>
            <a:endParaRPr sz="2800" b="1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Yelp scores may mix dine-in and delivery experiences</a:t>
            </a: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</a:rPr>
              <a:t>For Researchers</a:t>
            </a:r>
            <a:endParaRPr sz="2800" b="1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Compare Yelp vs delivery-platform ratings in future work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E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ad544ca56c_0_2"/>
          <p:cNvSpPr txBox="1"/>
          <p:nvPr/>
        </p:nvSpPr>
        <p:spPr>
          <a:xfrm>
            <a:off x="664775" y="723900"/>
            <a:ext cx="112035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latin typeface="Raleway"/>
                <a:ea typeface="Raleway"/>
                <a:cs typeface="Raleway"/>
                <a:sym typeface="Raleway"/>
              </a:rPr>
              <a:t>Research Question</a:t>
            </a:r>
            <a:endParaRPr/>
          </a:p>
        </p:txBody>
      </p:sp>
      <p:sp>
        <p:nvSpPr>
          <p:cNvPr id="96" name="Google Shape;96;g3ad544ca56c_0_2"/>
          <p:cNvSpPr txBox="1"/>
          <p:nvPr/>
        </p:nvSpPr>
        <p:spPr>
          <a:xfrm>
            <a:off x="671500" y="3047725"/>
            <a:ext cx="11669400" cy="25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5000" b="1" i="1">
                <a:solidFill>
                  <a:srgbClr val="0E0E0E"/>
                </a:solidFill>
              </a:rPr>
              <a:t>Do restaurants that offer delivery services receive higher Yelp ratings than those that don’t?</a:t>
            </a:r>
            <a:endParaRPr sz="5000" b="1" i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97" name="Google Shape;97;g3ad544ca56c_0_2"/>
          <p:cNvCxnSpPr/>
          <p:nvPr/>
        </p:nvCxnSpPr>
        <p:spPr>
          <a:xfrm>
            <a:off x="1431704" y="9610725"/>
            <a:ext cx="15624600" cy="0"/>
          </a:xfrm>
          <a:prstGeom prst="straightConnector1">
            <a:avLst/>
          </a:prstGeom>
          <a:noFill/>
          <a:ln w="19050" cap="flat" cmpd="sng">
            <a:solidFill>
              <a:srgbClr val="716F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" name="Google Shape;98;g3ad544ca56c_0_2"/>
          <p:cNvSpPr/>
          <p:nvPr/>
        </p:nvSpPr>
        <p:spPr>
          <a:xfrm>
            <a:off x="671512" y="9387884"/>
            <a:ext cx="445682" cy="445682"/>
          </a:xfrm>
          <a:custGeom>
            <a:avLst/>
            <a:gdLst/>
            <a:ahLst/>
            <a:cxnLst/>
            <a:rect l="l" t="t" r="r" b="b"/>
            <a:pathLst>
              <a:path w="445682" h="445682" extrusionOk="0">
                <a:moveTo>
                  <a:pt x="0" y="0"/>
                </a:moveTo>
                <a:lnTo>
                  <a:pt x="445683" y="0"/>
                </a:lnTo>
                <a:lnTo>
                  <a:pt x="445683" y="445682"/>
                </a:lnTo>
                <a:lnTo>
                  <a:pt x="0" y="4456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99" name="Google Shape;99;g3ad544ca56c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56550" y="3273163"/>
            <a:ext cx="5179300" cy="208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3ad544ca56c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58050" y="6692500"/>
            <a:ext cx="2960973" cy="166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3ad544ca56c_0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72848" y="8133248"/>
            <a:ext cx="3746698" cy="43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3ad544ca56c_0_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772816" y="6692500"/>
            <a:ext cx="2318659" cy="130425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3ad544ca56c_0_2"/>
          <p:cNvSpPr txBox="1"/>
          <p:nvPr/>
        </p:nvSpPr>
        <p:spPr>
          <a:xfrm>
            <a:off x="948550" y="5911750"/>
            <a:ext cx="11115300" cy="19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chemeClr val="dk1"/>
                </a:solidFill>
              </a:rPr>
              <a:t>Hypothesis:</a:t>
            </a:r>
            <a:endParaRPr sz="35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chemeClr val="dk1"/>
                </a:solidFill>
              </a:rPr>
              <a:t>H0</a:t>
            </a:r>
            <a:r>
              <a:rPr lang="en-US" sz="3500">
                <a:solidFill>
                  <a:schemeClr val="dk1"/>
                </a:solidFill>
              </a:rPr>
              <a:t>: Restaurants that offer delivery have </a:t>
            </a:r>
            <a:r>
              <a:rPr lang="en-US" sz="3500" b="1">
                <a:solidFill>
                  <a:schemeClr val="dk1"/>
                </a:solidFill>
              </a:rPr>
              <a:t>the same</a:t>
            </a:r>
            <a:r>
              <a:rPr lang="en-US" sz="3500">
                <a:solidFill>
                  <a:schemeClr val="dk1"/>
                </a:solidFill>
              </a:rPr>
              <a:t> Yelp ratings as those that do not.</a:t>
            </a:r>
            <a:endParaRPr sz="3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chemeClr val="dk1"/>
                </a:solidFill>
              </a:rPr>
              <a:t>Ha</a:t>
            </a:r>
            <a:r>
              <a:rPr lang="en-US" sz="3500">
                <a:solidFill>
                  <a:schemeClr val="dk1"/>
                </a:solidFill>
              </a:rPr>
              <a:t>: Restaurants that offer delivery have </a:t>
            </a:r>
            <a:r>
              <a:rPr lang="en-US" sz="3500" b="1">
                <a:solidFill>
                  <a:schemeClr val="dk1"/>
                </a:solidFill>
              </a:rPr>
              <a:t>higher</a:t>
            </a:r>
            <a:r>
              <a:rPr lang="en-US" sz="3500">
                <a:solidFill>
                  <a:schemeClr val="dk1"/>
                </a:solidFill>
              </a:rPr>
              <a:t> Yelp ratings than those that do not.</a:t>
            </a:r>
            <a:endParaRPr sz="3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E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g3a3e8dd62c3_2_27"/>
          <p:cNvCxnSpPr/>
          <p:nvPr/>
        </p:nvCxnSpPr>
        <p:spPr>
          <a:xfrm>
            <a:off x="1431704" y="9610725"/>
            <a:ext cx="15624600" cy="0"/>
          </a:xfrm>
          <a:prstGeom prst="straightConnector1">
            <a:avLst/>
          </a:prstGeom>
          <a:noFill/>
          <a:ln w="19050" cap="flat" cmpd="sng">
            <a:solidFill>
              <a:srgbClr val="716F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9" name="Google Shape;109;g3a3e8dd62c3_2_27"/>
          <p:cNvSpPr/>
          <p:nvPr/>
        </p:nvSpPr>
        <p:spPr>
          <a:xfrm>
            <a:off x="671512" y="9387884"/>
            <a:ext cx="445682" cy="445682"/>
          </a:xfrm>
          <a:custGeom>
            <a:avLst/>
            <a:gdLst/>
            <a:ahLst/>
            <a:cxnLst/>
            <a:rect l="l" t="t" r="r" b="b"/>
            <a:pathLst>
              <a:path w="445682" h="445682" extrusionOk="0">
                <a:moveTo>
                  <a:pt x="0" y="0"/>
                </a:moveTo>
                <a:lnTo>
                  <a:pt x="445683" y="0"/>
                </a:lnTo>
                <a:lnTo>
                  <a:pt x="445683" y="445682"/>
                </a:lnTo>
                <a:lnTo>
                  <a:pt x="0" y="4456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0" name="Google Shape;110;g3a3e8dd62c3_2_27"/>
          <p:cNvSpPr txBox="1"/>
          <p:nvPr/>
        </p:nvSpPr>
        <p:spPr>
          <a:xfrm>
            <a:off x="666750" y="723900"/>
            <a:ext cx="13208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latin typeface="Raleway"/>
                <a:ea typeface="Raleway"/>
                <a:cs typeface="Raleway"/>
                <a:sym typeface="Raleway"/>
              </a:rPr>
              <a:t>Motivation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1" name="Google Shape;111;g3a3e8dd62c3_2_27"/>
          <p:cNvSpPr txBox="1"/>
          <p:nvPr/>
        </p:nvSpPr>
        <p:spPr>
          <a:xfrm>
            <a:off x="666750" y="2167023"/>
            <a:ext cx="16389600" cy="7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Delivery Market Dilemma</a:t>
            </a:r>
            <a:endParaRPr sz="2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Post-COVID, food delivery has become a $100B+ industry (DoorDash, Uber Eats, Grubhub). 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Why and to whom this matters?</a:t>
            </a:r>
            <a:endParaRPr sz="2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●"/>
            </a:pP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Restaurant owners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●"/>
            </a:pP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Investors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●"/>
            </a:pP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industry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Why Data Is Necessary?</a:t>
            </a:r>
            <a:endParaRPr sz="2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conventional wisdom is split: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●"/>
            </a:pP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Some argue delivery adds convenience and reaches new customers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●"/>
            </a:pP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Others warn it dilutes quality and increases operational complexity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cannot answer this with anecdotes alone. We need empirical evidence.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>
              <a:solidFill>
                <a:schemeClr val="dk1"/>
              </a:solidFill>
            </a:endParaRPr>
          </a:p>
        </p:txBody>
      </p:sp>
      <p:pic>
        <p:nvPicPr>
          <p:cNvPr id="112" name="Google Shape;112;g3a3e8dd62c3_2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28850" y="3661700"/>
            <a:ext cx="6591301" cy="482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E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g3a3e8dd62c3_2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" y="1639350"/>
            <a:ext cx="18288000" cy="864765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3a3e8dd62c3_2_41"/>
          <p:cNvSpPr/>
          <p:nvPr/>
        </p:nvSpPr>
        <p:spPr>
          <a:xfrm>
            <a:off x="-50" y="8464825"/>
            <a:ext cx="18288000" cy="1590300"/>
          </a:xfrm>
          <a:prstGeom prst="rect">
            <a:avLst/>
          </a:prstGeom>
          <a:solidFill>
            <a:srgbClr val="F2E9E0"/>
          </a:solidFill>
          <a:ln w="9525" cap="flat" cmpd="sng">
            <a:solidFill>
              <a:srgbClr val="F2E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3a3e8dd62c3_2_41"/>
          <p:cNvSpPr/>
          <p:nvPr/>
        </p:nvSpPr>
        <p:spPr>
          <a:xfrm>
            <a:off x="-50" y="1444500"/>
            <a:ext cx="18288000" cy="1590300"/>
          </a:xfrm>
          <a:prstGeom prst="rect">
            <a:avLst/>
          </a:prstGeom>
          <a:solidFill>
            <a:srgbClr val="F2E9E0"/>
          </a:solidFill>
          <a:ln w="9525" cap="flat" cmpd="sng">
            <a:solidFill>
              <a:srgbClr val="F2E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3a3e8dd62c3_2_41"/>
          <p:cNvSpPr txBox="1"/>
          <p:nvPr/>
        </p:nvSpPr>
        <p:spPr>
          <a:xfrm>
            <a:off x="597400" y="616375"/>
            <a:ext cx="13208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Ideal Experiment</a:t>
            </a:r>
            <a:endParaRPr sz="90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21" name="Google Shape;121;g3a3e8dd62c3_2_41"/>
          <p:cNvCxnSpPr/>
          <p:nvPr/>
        </p:nvCxnSpPr>
        <p:spPr>
          <a:xfrm>
            <a:off x="1431704" y="9610725"/>
            <a:ext cx="15624600" cy="0"/>
          </a:xfrm>
          <a:prstGeom prst="straightConnector1">
            <a:avLst/>
          </a:prstGeom>
          <a:noFill/>
          <a:ln w="19050" cap="flat" cmpd="sng">
            <a:solidFill>
              <a:srgbClr val="716F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2" name="Google Shape;122;g3a3e8dd62c3_2_41"/>
          <p:cNvSpPr/>
          <p:nvPr/>
        </p:nvSpPr>
        <p:spPr>
          <a:xfrm>
            <a:off x="671512" y="9387884"/>
            <a:ext cx="445682" cy="445682"/>
          </a:xfrm>
          <a:custGeom>
            <a:avLst/>
            <a:gdLst/>
            <a:ahLst/>
            <a:cxnLst/>
            <a:rect l="l" t="t" r="r" b="b"/>
            <a:pathLst>
              <a:path w="445682" h="445682" extrusionOk="0">
                <a:moveTo>
                  <a:pt x="0" y="0"/>
                </a:moveTo>
                <a:lnTo>
                  <a:pt x="445683" y="0"/>
                </a:lnTo>
                <a:lnTo>
                  <a:pt x="445683" y="445682"/>
                </a:lnTo>
                <a:lnTo>
                  <a:pt x="0" y="4456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E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Google Shape;127;p5"/>
          <p:cNvCxnSpPr/>
          <p:nvPr/>
        </p:nvCxnSpPr>
        <p:spPr>
          <a:xfrm>
            <a:off x="1431704" y="9610725"/>
            <a:ext cx="15624461" cy="0"/>
          </a:xfrm>
          <a:prstGeom prst="straightConnector1">
            <a:avLst/>
          </a:prstGeom>
          <a:noFill/>
          <a:ln w="19050" cap="flat" cmpd="sng">
            <a:solidFill>
              <a:srgbClr val="716F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5"/>
          <p:cNvSpPr/>
          <p:nvPr/>
        </p:nvSpPr>
        <p:spPr>
          <a:xfrm>
            <a:off x="671512" y="9387884"/>
            <a:ext cx="445682" cy="445682"/>
          </a:xfrm>
          <a:custGeom>
            <a:avLst/>
            <a:gdLst/>
            <a:ahLst/>
            <a:cxnLst/>
            <a:rect l="l" t="t" r="r" b="b"/>
            <a:pathLst>
              <a:path w="445682" h="445682" extrusionOk="0">
                <a:moveTo>
                  <a:pt x="0" y="0"/>
                </a:moveTo>
                <a:lnTo>
                  <a:pt x="445683" y="0"/>
                </a:lnTo>
                <a:lnTo>
                  <a:pt x="445683" y="445682"/>
                </a:lnTo>
                <a:lnTo>
                  <a:pt x="0" y="4456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29" name="Google Shape;129;p5"/>
          <p:cNvGrpSpPr/>
          <p:nvPr/>
        </p:nvGrpSpPr>
        <p:grpSpPr>
          <a:xfrm>
            <a:off x="666750" y="723900"/>
            <a:ext cx="13208400" cy="3164785"/>
            <a:chOff x="0" y="76200"/>
            <a:chExt cx="17611200" cy="4219714"/>
          </a:xfrm>
        </p:grpSpPr>
        <p:sp>
          <p:nvSpPr>
            <p:cNvPr id="130" name="Google Shape;130;p5"/>
            <p:cNvSpPr txBox="1"/>
            <p:nvPr/>
          </p:nvSpPr>
          <p:spPr>
            <a:xfrm>
              <a:off x="0" y="76200"/>
              <a:ext cx="17611200" cy="387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0">
                  <a:latin typeface="Raleway"/>
                  <a:ea typeface="Raleway"/>
                  <a:cs typeface="Raleway"/>
                  <a:sym typeface="Raleway"/>
                </a:rPr>
                <a:t>Data Description &amp; Sturcture</a:t>
              </a:r>
              <a:endParaRPr/>
            </a:p>
          </p:txBody>
        </p:sp>
        <p:sp>
          <p:nvSpPr>
            <p:cNvPr id="131" name="Google Shape;131;p5"/>
            <p:cNvSpPr txBox="1"/>
            <p:nvPr/>
          </p:nvSpPr>
          <p:spPr>
            <a:xfrm>
              <a:off x="0" y="4008514"/>
              <a:ext cx="176112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5"/>
          <p:cNvSpPr txBox="1"/>
          <p:nvPr/>
        </p:nvSpPr>
        <p:spPr>
          <a:xfrm>
            <a:off x="17357080" y="9431324"/>
            <a:ext cx="152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" name="Google Shape;133;p5" title="Screenshot 2025-10-29 at 3.18.15 PM.png"/>
          <p:cNvPicPr preferRelativeResize="0"/>
          <p:nvPr/>
        </p:nvPicPr>
        <p:blipFill rotWithShape="1">
          <a:blip r:embed="rId4">
            <a:alphaModFix/>
          </a:blip>
          <a:srcRect l="11060" t="6336" r="9422" b="2754"/>
          <a:stretch/>
        </p:blipFill>
        <p:spPr>
          <a:xfrm>
            <a:off x="12055125" y="426200"/>
            <a:ext cx="4472000" cy="30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"/>
          <p:cNvSpPr txBox="1"/>
          <p:nvPr/>
        </p:nvSpPr>
        <p:spPr>
          <a:xfrm>
            <a:off x="482200" y="3726700"/>
            <a:ext cx="4813800" cy="5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leway"/>
              <a:buAutoNum type="arabicPeriod"/>
            </a:pPr>
            <a:r>
              <a:rPr lang="en-US" sz="3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</a:t>
            </a:r>
            <a:r>
              <a:rPr lang="en-US" sz="3200" b="1" i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estaurants.json</a:t>
            </a:r>
            <a:r>
              <a:rPr lang="en-US"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from Yelp Open Data:</a:t>
            </a:r>
            <a:endParaRPr sz="3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leway"/>
              <a:buChar char="○"/>
            </a:pPr>
            <a:r>
              <a:rPr lang="en-US"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name</a:t>
            </a:r>
            <a:endParaRPr sz="3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leway"/>
              <a:buChar char="○"/>
            </a:pPr>
            <a:r>
              <a:rPr lang="en-US"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location</a:t>
            </a:r>
            <a:endParaRPr sz="3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leway"/>
              <a:buChar char="○"/>
            </a:pPr>
            <a:r>
              <a:rPr lang="en-US"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star rating</a:t>
            </a:r>
            <a:endParaRPr sz="3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leway"/>
              <a:buChar char="○"/>
            </a:pPr>
            <a:r>
              <a:rPr lang="en-US"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number of reviews</a:t>
            </a:r>
            <a:endParaRPr sz="3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leway"/>
              <a:buChar char="○"/>
            </a:pPr>
            <a:r>
              <a:rPr lang="en-US"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service attributes (e.g. whether the restaurant offers delivery)</a:t>
            </a:r>
            <a:endParaRPr sz="3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5" name="Google Shape;135;p5"/>
          <p:cNvSpPr txBox="1"/>
          <p:nvPr/>
        </p:nvSpPr>
        <p:spPr>
          <a:xfrm>
            <a:off x="5462625" y="3726700"/>
            <a:ext cx="4813800" cy="54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Data Transformation</a:t>
            </a: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5" title="Screenshot 2025-10-29 at 7.46.49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2625" y="4588964"/>
            <a:ext cx="6362700" cy="40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" title="Screenshot 2025-10-29 at 7.47.16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58575" y="3825564"/>
            <a:ext cx="2243778" cy="568628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5"/>
          <p:cNvSpPr/>
          <p:nvPr/>
        </p:nvSpPr>
        <p:spPr>
          <a:xfrm>
            <a:off x="5645800" y="5083225"/>
            <a:ext cx="4299600" cy="321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9" name="Google Shape;139;p5"/>
          <p:cNvCxnSpPr/>
          <p:nvPr/>
        </p:nvCxnSpPr>
        <p:spPr>
          <a:xfrm>
            <a:off x="10467825" y="5264050"/>
            <a:ext cx="15873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40" name="Google Shape;140;p5" title="Screenshot 2025-10-29 at 7.51.35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571978" y="3825564"/>
            <a:ext cx="2287401" cy="56862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5"/>
          <p:cNvCxnSpPr/>
          <p:nvPr/>
        </p:nvCxnSpPr>
        <p:spPr>
          <a:xfrm>
            <a:off x="14555163" y="5264050"/>
            <a:ext cx="8640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E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" name="Google Shape;146;g3a3e8dd62c3_11_2"/>
          <p:cNvCxnSpPr/>
          <p:nvPr/>
        </p:nvCxnSpPr>
        <p:spPr>
          <a:xfrm>
            <a:off x="1431704" y="9610725"/>
            <a:ext cx="15624600" cy="0"/>
          </a:xfrm>
          <a:prstGeom prst="straightConnector1">
            <a:avLst/>
          </a:prstGeom>
          <a:noFill/>
          <a:ln w="19050" cap="flat" cmpd="sng">
            <a:solidFill>
              <a:srgbClr val="716F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7" name="Google Shape;147;g3a3e8dd62c3_11_2"/>
          <p:cNvSpPr/>
          <p:nvPr/>
        </p:nvSpPr>
        <p:spPr>
          <a:xfrm>
            <a:off x="671512" y="9387884"/>
            <a:ext cx="445682" cy="445682"/>
          </a:xfrm>
          <a:custGeom>
            <a:avLst/>
            <a:gdLst/>
            <a:ahLst/>
            <a:cxnLst/>
            <a:rect l="l" t="t" r="r" b="b"/>
            <a:pathLst>
              <a:path w="445682" h="445682" extrusionOk="0">
                <a:moveTo>
                  <a:pt x="0" y="0"/>
                </a:moveTo>
                <a:lnTo>
                  <a:pt x="445683" y="0"/>
                </a:lnTo>
                <a:lnTo>
                  <a:pt x="445683" y="445682"/>
                </a:lnTo>
                <a:lnTo>
                  <a:pt x="0" y="4456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8" name="Google Shape;148;g3a3e8dd62c3_11_2"/>
          <p:cNvSpPr txBox="1"/>
          <p:nvPr/>
        </p:nvSpPr>
        <p:spPr>
          <a:xfrm>
            <a:off x="708000" y="485775"/>
            <a:ext cx="16110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latin typeface="Raleway"/>
                <a:ea typeface="Raleway"/>
                <a:cs typeface="Raleway"/>
                <a:sym typeface="Raleway"/>
              </a:rPr>
              <a:t>Data visualization</a:t>
            </a:r>
            <a:endParaRPr sz="7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9" name="Google Shape;149;g3a3e8dd62c3_11_2"/>
          <p:cNvSpPr txBox="1"/>
          <p:nvPr/>
        </p:nvSpPr>
        <p:spPr>
          <a:xfrm>
            <a:off x="1059458" y="2612570"/>
            <a:ext cx="7025100" cy="58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b="1">
                <a:solidFill>
                  <a:schemeClr val="dk1"/>
                </a:solidFill>
              </a:rPr>
              <a:t>Restaurants Delivery</a:t>
            </a:r>
            <a:r>
              <a:rPr lang="en-US" sz="2000">
                <a:solidFill>
                  <a:schemeClr val="dk1"/>
                </a:solidFill>
              </a:rPr>
              <a:t> (-0.23) is negatively correlated with ratings, indicating that offering delivery is associated with slightly lower customer ratings.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b="1">
                <a:solidFill>
                  <a:schemeClr val="dk1"/>
                </a:solidFill>
              </a:rPr>
              <a:t>Restaurants Price Range</a:t>
            </a:r>
            <a:r>
              <a:rPr lang="en-US" sz="2000">
                <a:solidFill>
                  <a:schemeClr val="dk1"/>
                </a:solidFill>
              </a:rPr>
              <a:t> (+0.28) shows the strongest positive correlation with ratings.</a:t>
            </a:r>
            <a:endParaRPr sz="2000"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b="1">
                <a:solidFill>
                  <a:schemeClr val="dk1"/>
                </a:solidFill>
              </a:rPr>
              <a:t>Restaurants Reservations</a:t>
            </a:r>
            <a:r>
              <a:rPr lang="en-US" sz="2000">
                <a:solidFill>
                  <a:schemeClr val="dk1"/>
                </a:solidFill>
              </a:rPr>
              <a:t> (+0.21) and </a:t>
            </a:r>
            <a:r>
              <a:rPr lang="en-US" sz="2000" b="1">
                <a:solidFill>
                  <a:schemeClr val="dk1"/>
                </a:solidFill>
              </a:rPr>
              <a:t>Outdoor Seating</a:t>
            </a:r>
            <a:r>
              <a:rPr lang="en-US" sz="2000">
                <a:solidFill>
                  <a:schemeClr val="dk1"/>
                </a:solidFill>
              </a:rPr>
              <a:t> (+0.20) also show moderate positive relationships with ratings.</a:t>
            </a:r>
            <a:endParaRPr sz="2000"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Besides the relationship with star ratings, Restaurant Reservations show a strong positive correlation (0.49) with Price Range, suggesting that more expensive restaurants are more likely to offer or require reservations.</a:t>
            </a:r>
            <a:endParaRPr sz="2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</p:txBody>
      </p:sp>
      <p:pic>
        <p:nvPicPr>
          <p:cNvPr id="150" name="Google Shape;150;g3a3e8dd62c3_11_2" title="Screenshot 2025-12-03 at 00.07.54.png"/>
          <p:cNvPicPr preferRelativeResize="0"/>
          <p:nvPr/>
        </p:nvPicPr>
        <p:blipFill rotWithShape="1">
          <a:blip r:embed="rId4">
            <a:alphaModFix/>
          </a:blip>
          <a:srcRect l="2432" r="8772"/>
          <a:stretch/>
        </p:blipFill>
        <p:spPr>
          <a:xfrm>
            <a:off x="8463600" y="1973375"/>
            <a:ext cx="9095525" cy="74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3a3e8dd62c3_11_2"/>
          <p:cNvSpPr/>
          <p:nvPr/>
        </p:nvSpPr>
        <p:spPr>
          <a:xfrm>
            <a:off x="10645572" y="2908584"/>
            <a:ext cx="526800" cy="395400"/>
          </a:xfrm>
          <a:prstGeom prst="ellipse">
            <a:avLst/>
          </a:prstGeom>
          <a:noFill/>
          <a:ln w="299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5650" tIns="95650" rIns="95650" bIns="956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3a3e8dd62c3_11_2"/>
          <p:cNvSpPr/>
          <p:nvPr/>
        </p:nvSpPr>
        <p:spPr>
          <a:xfrm>
            <a:off x="10645572" y="4019334"/>
            <a:ext cx="526800" cy="395400"/>
          </a:xfrm>
          <a:prstGeom prst="ellipse">
            <a:avLst/>
          </a:prstGeom>
          <a:noFill/>
          <a:ln w="299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5650" tIns="95650" rIns="95650" bIns="956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3a3e8dd62c3_11_2"/>
          <p:cNvSpPr/>
          <p:nvPr/>
        </p:nvSpPr>
        <p:spPr>
          <a:xfrm>
            <a:off x="10645572" y="4609132"/>
            <a:ext cx="526800" cy="395400"/>
          </a:xfrm>
          <a:prstGeom prst="ellipse">
            <a:avLst/>
          </a:prstGeom>
          <a:noFill/>
          <a:ln w="299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5650" tIns="95650" rIns="95650" bIns="956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3a3e8dd62c3_11_2"/>
          <p:cNvSpPr/>
          <p:nvPr/>
        </p:nvSpPr>
        <p:spPr>
          <a:xfrm>
            <a:off x="10645572" y="5187606"/>
            <a:ext cx="526800" cy="395400"/>
          </a:xfrm>
          <a:prstGeom prst="ellipse">
            <a:avLst/>
          </a:prstGeom>
          <a:noFill/>
          <a:ln w="299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5650" tIns="95650" rIns="95650" bIns="956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3a3e8dd62c3_11_2"/>
          <p:cNvSpPr/>
          <p:nvPr/>
        </p:nvSpPr>
        <p:spPr>
          <a:xfrm>
            <a:off x="12572066" y="4609132"/>
            <a:ext cx="526800" cy="395400"/>
          </a:xfrm>
          <a:prstGeom prst="ellipse">
            <a:avLst/>
          </a:prstGeom>
          <a:noFill/>
          <a:ln w="299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5650" tIns="95650" rIns="95650" bIns="956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4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E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g39e5a841013_1_55"/>
          <p:cNvCxnSpPr/>
          <p:nvPr/>
        </p:nvCxnSpPr>
        <p:spPr>
          <a:xfrm>
            <a:off x="1431704" y="9610725"/>
            <a:ext cx="15624600" cy="0"/>
          </a:xfrm>
          <a:prstGeom prst="straightConnector1">
            <a:avLst/>
          </a:prstGeom>
          <a:noFill/>
          <a:ln w="19050" cap="flat" cmpd="sng">
            <a:solidFill>
              <a:srgbClr val="716F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1" name="Google Shape;161;g39e5a841013_1_55"/>
          <p:cNvSpPr/>
          <p:nvPr/>
        </p:nvSpPr>
        <p:spPr>
          <a:xfrm>
            <a:off x="671512" y="9387884"/>
            <a:ext cx="445682" cy="445682"/>
          </a:xfrm>
          <a:custGeom>
            <a:avLst/>
            <a:gdLst/>
            <a:ahLst/>
            <a:cxnLst/>
            <a:rect l="l" t="t" r="r" b="b"/>
            <a:pathLst>
              <a:path w="445682" h="445682" extrusionOk="0">
                <a:moveTo>
                  <a:pt x="0" y="0"/>
                </a:moveTo>
                <a:lnTo>
                  <a:pt x="445683" y="0"/>
                </a:lnTo>
                <a:lnTo>
                  <a:pt x="445683" y="445682"/>
                </a:lnTo>
                <a:lnTo>
                  <a:pt x="0" y="4456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2" name="Google Shape;162;g39e5a841013_1_55"/>
          <p:cNvSpPr txBox="1"/>
          <p:nvPr/>
        </p:nvSpPr>
        <p:spPr>
          <a:xfrm>
            <a:off x="671500" y="639975"/>
            <a:ext cx="16110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Raleway"/>
                <a:ea typeface="Raleway"/>
                <a:cs typeface="Raleway"/>
                <a:sym typeface="Raleway"/>
              </a:rPr>
              <a:t>Rating vs </a:t>
            </a:r>
            <a:r>
              <a:rPr lang="en-US" sz="6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Delivery Options (key variables)</a:t>
            </a:r>
            <a:endParaRPr sz="6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3" name="Google Shape;163;g39e5a841013_1_55" title="Screenshot 2025-10-29 at 17.04.3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8900" y="2048400"/>
            <a:ext cx="6015351" cy="436611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39e5a841013_1_55"/>
          <p:cNvSpPr txBox="1"/>
          <p:nvPr/>
        </p:nvSpPr>
        <p:spPr>
          <a:xfrm>
            <a:off x="969900" y="6866713"/>
            <a:ext cx="16348200" cy="24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 b="1">
                <a:solidFill>
                  <a:schemeClr val="dk1"/>
                </a:solidFill>
              </a:rPr>
              <a:t>Ratings skew high:</a:t>
            </a:r>
            <a:r>
              <a:rPr lang="en-US" sz="2200">
                <a:solidFill>
                  <a:schemeClr val="dk1"/>
                </a:solidFill>
              </a:rPr>
              <a:t> Most restaurants receive </a:t>
            </a:r>
            <a:r>
              <a:rPr lang="en-US" sz="2200" b="1">
                <a:solidFill>
                  <a:schemeClr val="dk1"/>
                </a:solidFill>
              </a:rPr>
              <a:t>above-average ratings</a:t>
            </a:r>
            <a:r>
              <a:rPr lang="en-US" sz="2200">
                <a:solidFill>
                  <a:schemeClr val="dk1"/>
                </a:solidFill>
              </a:rPr>
              <a:t> between 3.5 and 4.5, with a peak at</a:t>
            </a:r>
            <a:r>
              <a:rPr lang="en-US" sz="2200" b="1">
                <a:solidFill>
                  <a:schemeClr val="dk1"/>
                </a:solidFill>
              </a:rPr>
              <a:t> 4.0</a:t>
            </a:r>
            <a:r>
              <a:rPr lang="en-US" sz="2200">
                <a:solidFill>
                  <a:schemeClr val="dk1"/>
                </a:solidFill>
              </a:rPr>
              <a:t>, indicating generally positive customer feedbacks.</a:t>
            </a: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Restaurants that </a:t>
            </a:r>
            <a:r>
              <a:rPr lang="en-US" sz="2200" b="1">
                <a:solidFill>
                  <a:schemeClr val="dk1"/>
                </a:solidFill>
              </a:rPr>
              <a:t>don’t offer delivery</a:t>
            </a:r>
            <a:r>
              <a:rPr lang="en-US" sz="2200">
                <a:solidFill>
                  <a:schemeClr val="dk1"/>
                </a:solidFill>
              </a:rPr>
              <a:t> tend to have slightly higher average and median ratings.</a:t>
            </a: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Those that </a:t>
            </a:r>
            <a:r>
              <a:rPr lang="en-US" sz="2200" b="1">
                <a:solidFill>
                  <a:schemeClr val="dk1"/>
                </a:solidFill>
              </a:rPr>
              <a:t>offer delivery</a:t>
            </a:r>
            <a:r>
              <a:rPr lang="en-US" sz="2200">
                <a:solidFill>
                  <a:schemeClr val="dk1"/>
                </a:solidFill>
              </a:rPr>
              <a:t> exhibit wider variance and more low-end outliers, suggesting inconsistency in customer experiences.</a:t>
            </a: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Delivery may introduce operational variability (e.g., delays, packaging, food temperature) that affects customer satisfaction and ratings.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165" name="Google Shape;165;g39e5a841013_1_55" title="Screenshot 2025-10-29 at 17.01.2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72475" y="1857588"/>
            <a:ext cx="6250538" cy="471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E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g3a3e8dd62c3_12_36" title="Screenshot 2025-12-02 at 23.43.50.png"/>
          <p:cNvPicPr preferRelativeResize="0"/>
          <p:nvPr/>
        </p:nvPicPr>
        <p:blipFill rotWithShape="1">
          <a:blip r:embed="rId3">
            <a:alphaModFix/>
          </a:blip>
          <a:srcRect t="1900" b="2130"/>
          <a:stretch/>
        </p:blipFill>
        <p:spPr>
          <a:xfrm>
            <a:off x="829300" y="1574150"/>
            <a:ext cx="16629402" cy="42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3a3e8dd62c3_12_36"/>
          <p:cNvSpPr txBox="1"/>
          <p:nvPr/>
        </p:nvSpPr>
        <p:spPr>
          <a:xfrm>
            <a:off x="440425" y="5810250"/>
            <a:ext cx="18148800" cy="44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</a:rPr>
              <a:t>P</a:t>
            </a:r>
            <a:r>
              <a:rPr lang="en-US" sz="2100" b="1">
                <a:solidFill>
                  <a:schemeClr val="dk1"/>
                </a:solidFill>
              </a:rPr>
              <a:t>rice Range</a:t>
            </a:r>
            <a:endParaRPr sz="2100" b="1">
              <a:solidFill>
                <a:schemeClr val="dk1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Higher-priced restaurants (Price Range = 4) generally have </a:t>
            </a:r>
            <a:r>
              <a:rPr lang="en-US" sz="2100" b="1">
                <a:solidFill>
                  <a:schemeClr val="dk1"/>
                </a:solidFill>
              </a:rPr>
              <a:t>higher star ratings</a:t>
            </a:r>
            <a:r>
              <a:rPr lang="en-US" sz="2100">
                <a:solidFill>
                  <a:schemeClr val="dk1"/>
                </a:solidFill>
              </a:rPr>
              <a:t> and </a:t>
            </a:r>
            <a:r>
              <a:rPr lang="en-US" sz="2100" b="1">
                <a:solidFill>
                  <a:schemeClr val="dk1"/>
                </a:solidFill>
              </a:rPr>
              <a:t>less variability</a:t>
            </a:r>
            <a:r>
              <a:rPr lang="en-US" sz="2100">
                <a:solidFill>
                  <a:schemeClr val="dk1"/>
                </a:solidFill>
              </a:rPr>
              <a:t>.</a:t>
            </a:r>
            <a:endParaRPr sz="2100">
              <a:solidFill>
                <a:schemeClr val="dk1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In contrast, the lowest price tier (1) shows the </a:t>
            </a:r>
            <a:r>
              <a:rPr lang="en-US" sz="2100" b="1">
                <a:solidFill>
                  <a:schemeClr val="dk1"/>
                </a:solidFill>
              </a:rPr>
              <a:t>widest spread</a:t>
            </a:r>
            <a:r>
              <a:rPr lang="en-US" sz="2100">
                <a:solidFill>
                  <a:schemeClr val="dk1"/>
                </a:solidFill>
              </a:rPr>
              <a:t>, including many low ratings.</a:t>
            </a:r>
            <a:endParaRPr sz="2100">
              <a:solidFill>
                <a:schemeClr val="dk1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This suggests more expensive restaurants tend to offer more consistent quality or customer satisfaction.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</a:rPr>
              <a:t>Reservations</a:t>
            </a:r>
            <a:endParaRPr sz="2100" b="1">
              <a:solidFill>
                <a:schemeClr val="dk1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Restaurants that </a:t>
            </a:r>
            <a:r>
              <a:rPr lang="en-US" sz="2100" b="1">
                <a:solidFill>
                  <a:schemeClr val="dk1"/>
                </a:solidFill>
              </a:rPr>
              <a:t>accept reservations</a:t>
            </a:r>
            <a:r>
              <a:rPr lang="en-US" sz="2100">
                <a:solidFill>
                  <a:schemeClr val="dk1"/>
                </a:solidFill>
              </a:rPr>
              <a:t> tend to have </a:t>
            </a:r>
            <a:r>
              <a:rPr lang="en-US" sz="2100" b="1">
                <a:solidFill>
                  <a:schemeClr val="dk1"/>
                </a:solidFill>
              </a:rPr>
              <a:t>slightly higher average star ratings</a:t>
            </a:r>
            <a:r>
              <a:rPr lang="en-US" sz="2100">
                <a:solidFill>
                  <a:schemeClr val="dk1"/>
                </a:solidFill>
              </a:rPr>
              <a:t> than those that don’t.</a:t>
            </a:r>
            <a:endParaRPr sz="2100">
              <a:solidFill>
                <a:schemeClr val="dk1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This may reflect better service, organization, or customer experience.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</a:rPr>
              <a:t>Outdoor Seating</a:t>
            </a:r>
            <a:endParaRPr sz="2100" b="1">
              <a:solidFill>
                <a:schemeClr val="dk1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Restaurants with </a:t>
            </a:r>
            <a:r>
              <a:rPr lang="en-US" sz="2100" b="1">
                <a:solidFill>
                  <a:schemeClr val="dk1"/>
                </a:solidFill>
              </a:rPr>
              <a:t>outdoor seating</a:t>
            </a:r>
            <a:r>
              <a:rPr lang="en-US" sz="2100">
                <a:solidFill>
                  <a:schemeClr val="dk1"/>
                </a:solidFill>
              </a:rPr>
              <a:t> show </a:t>
            </a:r>
            <a:r>
              <a:rPr lang="en-US" sz="2100" b="1">
                <a:solidFill>
                  <a:schemeClr val="dk1"/>
                </a:solidFill>
              </a:rPr>
              <a:t>higher median ratings</a:t>
            </a:r>
            <a:r>
              <a:rPr lang="en-US" sz="2100">
                <a:solidFill>
                  <a:schemeClr val="dk1"/>
                </a:solidFill>
              </a:rPr>
              <a:t> than those without.</a:t>
            </a:r>
            <a:endParaRPr sz="2100">
              <a:solidFill>
                <a:schemeClr val="dk1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This could indicate that customers value ambiance and flexibility, especially post-pandemic.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172" name="Google Shape;172;g3a3e8dd62c3_12_36"/>
          <p:cNvSpPr txBox="1"/>
          <p:nvPr/>
        </p:nvSpPr>
        <p:spPr>
          <a:xfrm>
            <a:off x="683400" y="643725"/>
            <a:ext cx="16110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latin typeface="Raleway"/>
                <a:ea typeface="Raleway"/>
                <a:cs typeface="Raleway"/>
                <a:sym typeface="Raleway"/>
              </a:rPr>
              <a:t>How other Variables Shape Restaurant Ratings</a:t>
            </a:r>
            <a:endParaRPr sz="3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E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7" name="Google Shape;177;g3a3e8dd62c3_2_14"/>
          <p:cNvCxnSpPr/>
          <p:nvPr/>
        </p:nvCxnSpPr>
        <p:spPr>
          <a:xfrm>
            <a:off x="1431704" y="9610725"/>
            <a:ext cx="15624600" cy="0"/>
          </a:xfrm>
          <a:prstGeom prst="straightConnector1">
            <a:avLst/>
          </a:prstGeom>
          <a:noFill/>
          <a:ln w="19050" cap="flat" cmpd="sng">
            <a:solidFill>
              <a:srgbClr val="716F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8" name="Google Shape;178;g3a3e8dd62c3_2_14"/>
          <p:cNvSpPr/>
          <p:nvPr/>
        </p:nvSpPr>
        <p:spPr>
          <a:xfrm>
            <a:off x="671512" y="9387884"/>
            <a:ext cx="445682" cy="445682"/>
          </a:xfrm>
          <a:custGeom>
            <a:avLst/>
            <a:gdLst/>
            <a:ahLst/>
            <a:cxnLst/>
            <a:rect l="l" t="t" r="r" b="b"/>
            <a:pathLst>
              <a:path w="445682" h="445682" extrusionOk="0">
                <a:moveTo>
                  <a:pt x="0" y="0"/>
                </a:moveTo>
                <a:lnTo>
                  <a:pt x="445683" y="0"/>
                </a:lnTo>
                <a:lnTo>
                  <a:pt x="445683" y="445682"/>
                </a:lnTo>
                <a:lnTo>
                  <a:pt x="0" y="4456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9" name="Google Shape;179;g3a3e8dd62c3_2_14"/>
          <p:cNvSpPr txBox="1"/>
          <p:nvPr/>
        </p:nvSpPr>
        <p:spPr>
          <a:xfrm>
            <a:off x="671500" y="593125"/>
            <a:ext cx="132084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latin typeface="Raleway"/>
                <a:ea typeface="Raleway"/>
                <a:cs typeface="Raleway"/>
                <a:sym typeface="Raleway"/>
              </a:rPr>
              <a:t>Simple Regression</a:t>
            </a:r>
            <a:endParaRPr sz="7800"/>
          </a:p>
        </p:txBody>
      </p:sp>
      <p:pic>
        <p:nvPicPr>
          <p:cNvPr id="180" name="Google Shape;180;g3a3e8dd62c3_2_14" title="Screenshot 2025-12-02 at 8.12.1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024" y="2319225"/>
            <a:ext cx="11707826" cy="63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3a3e8dd62c3_2_14"/>
          <p:cNvSpPr txBox="1"/>
          <p:nvPr/>
        </p:nvSpPr>
        <p:spPr>
          <a:xfrm>
            <a:off x="12390675" y="2194050"/>
            <a:ext cx="4903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R-squared = 0.051 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82" name="Google Shape;182;g3a3e8dd62c3_2_14"/>
          <p:cNvSpPr txBox="1"/>
          <p:nvPr/>
        </p:nvSpPr>
        <p:spPr>
          <a:xfrm>
            <a:off x="12390675" y="2961900"/>
            <a:ext cx="5505300" cy="3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This model predicts that on average, restaurants that </a:t>
            </a:r>
            <a:r>
              <a:rPr lang="en-US"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offer delivery</a:t>
            </a:r>
            <a:r>
              <a:rPr lang="en-US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have Yelp ratings that are about </a:t>
            </a:r>
            <a:r>
              <a:rPr lang="en-US"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0.4 stars lower</a:t>
            </a:r>
            <a:r>
              <a:rPr lang="en-US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than the similar restaurants that do not offer delivery.</a:t>
            </a:r>
            <a:endParaRPr sz="3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3" name="Google Shape;183;g3a3e8dd62c3_2_14"/>
          <p:cNvSpPr/>
          <p:nvPr/>
        </p:nvSpPr>
        <p:spPr>
          <a:xfrm>
            <a:off x="3536975" y="6462900"/>
            <a:ext cx="1165800" cy="325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3a3e8dd62c3_2_14"/>
          <p:cNvSpPr/>
          <p:nvPr/>
        </p:nvSpPr>
        <p:spPr>
          <a:xfrm>
            <a:off x="7909625" y="6148200"/>
            <a:ext cx="920700" cy="640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728</Words>
  <Application>Microsoft Office PowerPoint</Application>
  <PresentationFormat>Custom</PresentationFormat>
  <Paragraphs>96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Raleway</vt:lpstr>
      <vt:lpstr>Calibri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Tanvi Shah</cp:lastModifiedBy>
  <cp:revision>1</cp:revision>
  <dcterms:created xsi:type="dcterms:W3CDTF">2006-08-16T00:00:00Z</dcterms:created>
  <dcterms:modified xsi:type="dcterms:W3CDTF">2026-02-02T06:31:38Z</dcterms:modified>
</cp:coreProperties>
</file>